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0" autoAdjust="0"/>
    <p:restoredTop sz="86401" autoAdjust="0"/>
  </p:normalViewPr>
  <p:slideViewPr>
    <p:cSldViewPr>
      <p:cViewPr varScale="1">
        <p:scale>
          <a:sx n="99" d="100"/>
          <a:sy n="99" d="100"/>
        </p:scale>
        <p:origin x="14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11/3/2021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numb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A428B99-D0BB-4B7F-A30C-E347F02920DF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914400" y="1143000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2213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7566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12800" y="28956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605202"/>
            <a:ext cx="7391400" cy="1414598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_2-lin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391400" cy="4495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4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67ED070-8611-4D83-A3C6-478B6900305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914400" y="1143000"/>
            <a:ext cx="7315200" cy="4495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74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347534"/>
            <a:ext cx="7391400" cy="149673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5" r:id="rId3"/>
    <p:sldLayoutId id="2147483679" r:id="rId4"/>
    <p:sldLayoutId id="2147483686" r:id="rId5"/>
    <p:sldLayoutId id="2147483680" r:id="rId6"/>
    <p:sldLayoutId id="2147483683" r:id="rId7"/>
    <p:sldLayoutId id="2147483681" r:id="rId8"/>
    <p:sldLayoutId id="2147483674" r:id="rId9"/>
    <p:sldLayoutId id="2147483687" r:id="rId10"/>
    <p:sldLayoutId id="2147483676" r:id="rId11"/>
    <p:sldLayoutId id="2147483675" r:id="rId12"/>
    <p:sldLayoutId id="2147483684" r:id="rId13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371600" y="2209800"/>
            <a:ext cx="6400800" cy="2971800"/>
          </a:xfrm>
        </p:spPr>
        <p:txBody>
          <a:bodyPr/>
          <a:lstStyle/>
          <a:p>
            <a:r>
              <a:rPr lang="en-US" dirty="0"/>
              <a:t>How to work with lists, links, and navigation menus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804C-7EBE-405B-AC9D-AF8E89F6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for a description list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EBFE8-9727-4A41-BFEF-09BAE7375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&lt;h2&gt;Components of the Internet architecture&lt;/h2&gt;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&lt;dt&gt;client&lt;/dt&gt;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&lt;dd&gt;A computer that accesses the web pages of a web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application using a web browser.&lt;/dd&gt;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&lt;dt&gt;web server&lt;/dt&gt;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&lt;dd&gt;A computer that holds the files for each web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application.&lt;/dd&gt;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&lt;dt&gt;local area network (LAN)&lt;/dt&gt;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&lt;dd&gt;A small network of computers that are near each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other and can communicate with each other over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short distances.&lt;/dd&gt;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&lt;dt&gt;wide area network (WAN)&lt;/dt&gt;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&lt;dd&gt;A network that consists of multiple LANs that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have been connected together over long distances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using routers.&lt;/dd&gt;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&lt;dt&gt;Internet exchange point&lt;/dt&gt;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&lt;dd&gt;Large routers that connect WANs together.&lt;/dd&gt;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3DB68-B5B2-4D2D-88C4-B4B787D1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1E4EF-D805-4F3D-983D-6FA45535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14179-57C4-4706-BF7C-D24677D7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40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7765B2-D6FA-4217-AAF4-866B5C3E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description list in a web browser</a:t>
            </a:r>
            <a:endParaRPr lang="en-US" dirty="0"/>
          </a:p>
        </p:txBody>
      </p:sp>
      <p:pic>
        <p:nvPicPr>
          <p:cNvPr id="9" name="Content Placeholder 8" descr="Refer to page 217 in textbook">
            <a:extLst>
              <a:ext uri="{FF2B5EF4-FFF2-40B4-BE49-F238E27FC236}">
                <a16:creationId xmlns:a16="http://schemas.microsoft.com/office/drawing/2014/main" id="{BE44E3D7-4FAE-4069-9536-A3A2A99CD2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9392" y="1143001"/>
            <a:ext cx="6142008" cy="282870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56FC0-B16A-46D5-A9E6-457E7BF46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F214E-48D2-4972-9DEC-F6962626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F6D48-699C-4745-B852-D42D0F6A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314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57E4-17D4-4E37-89D6-EB8F6C4C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 for formatting unordered lists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A2E-CE1B-4126-9B13-329A9DB18F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list-style-type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list-style-image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 for the list-style-type property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an unordered list</a:t>
            </a: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disc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circle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square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none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24548-3662-4461-86CA-B80593642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19C3-8292-499E-9034-A17AAA8C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45530-9D39-419A-BD4A-860E5750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8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B2EE-1D44-495E-A528-674E1EE4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for two unordered lists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15713-7724-41BB-9891-B8857CAE72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&lt;h2&gt;Popular web browsers include&lt;/h2&gt;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class="circle"&gt;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&lt;li&gt;Chrome&lt;/li&gt;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&lt;li&gt;Safari&lt;/li&gt;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&lt;li&gt;Edge&lt;/li&gt;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&lt;h2&gt;Prime skills for web developers are&lt;/h2&gt;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class="star"&gt;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&lt;li&gt;HTML and CSS&lt;/li&gt;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&lt;li&gt;JavaScript&lt;/li&gt;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&lt;li&gt;Python&lt;/li&gt;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that changes the bullets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ul.circle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list-style-type: circle; 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ul.star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list-style-image: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("../images/star.png");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C3A24-9276-43A1-83AC-5AE55F166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D63DC-6847-4748-A346-7591624FA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63D73-34FF-483E-BF2F-3A4272EA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13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35339C-5EF6-4AEC-B376-30A4E355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bullet changes in a web browser</a:t>
            </a:r>
            <a:endParaRPr lang="en-US" dirty="0"/>
          </a:p>
        </p:txBody>
      </p:sp>
      <p:pic>
        <p:nvPicPr>
          <p:cNvPr id="9" name="Content Placeholder 8" descr="Refer to page 219 in textbook">
            <a:extLst>
              <a:ext uri="{FF2B5EF4-FFF2-40B4-BE49-F238E27FC236}">
                <a16:creationId xmlns:a16="http://schemas.microsoft.com/office/drawing/2014/main" id="{4106EE9A-9C5C-415A-95FF-D6304BF9FAE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0944" y="1170556"/>
            <a:ext cx="5567783" cy="263944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D0B29-689D-4400-9F5B-7EB85A7DD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434ED-EF43-4CCE-A935-DDA41058C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5889-F228-4BEB-9656-F4A6C770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DFFABC-D7A3-4A32-9A71-D12D7F21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values for the list-style-type property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an ordered list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93C48C-C15B-4CD6-A805-AA9A0EEA2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decimal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decimal-leading-zero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lower-alpha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upper-alpha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lower-roman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upper-roma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C6028-A145-4BD0-A90B-29384489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EFAB0-67CD-4BAC-B327-2AC30A8F3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6C383-9EFF-445E-B63B-EDC16B1A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5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E0C4-27D4-4430-B84A-0C3B0CE4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for an ordered list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DE4C-F1DC-4DDD-9D2A-0C5FFE7FBF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&lt;h2&gt;How to create an executable file&lt;/h2&gt;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&lt;li&gt;Run the WinZip Self Extractor program and click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through the first three dialog boxes.&lt;/li&gt;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&lt;li&gt;Enter the name of the zip file in the fourth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dialog box.&lt;/li&gt;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&lt;li&gt;Click the Next button to test the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executable.&lt;/li&gt;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that formats the list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list-style-type: lower-alpha; }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DC599-3616-46E0-914D-9A921779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EED85-3BEC-4DE2-86D6-152D4E85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062A6-D4AD-4ECE-A82F-25B1CC58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68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2352A6D-F10A-42B9-B42D-576AC411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ordered list changes in a web browser</a:t>
            </a:r>
            <a:endParaRPr lang="en-US" dirty="0"/>
          </a:p>
        </p:txBody>
      </p:sp>
      <p:pic>
        <p:nvPicPr>
          <p:cNvPr id="9" name="Content Placeholder 8" descr="Refer to page 221 in textbook">
            <a:extLst>
              <a:ext uri="{FF2B5EF4-FFF2-40B4-BE49-F238E27FC236}">
                <a16:creationId xmlns:a16="http://schemas.microsoft.com/office/drawing/2014/main" id="{E58B47D7-9C69-4B31-8AE6-97A783D779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143000"/>
            <a:ext cx="6431837" cy="13839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0427-3F88-49D9-938C-1728AF68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496BD-D66A-4FBD-9CE8-C5A2190C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4B84E-725E-4A68-9D23-C62319F8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061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0B43-D2EE-4DCE-B7AA-13049DDE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for an unordered list that will </a:t>
            </a:r>
            <a:r>
              <a:rPr lang="en-US" sz="2400" b="1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aligned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3A10-BB2A-4935-BC2E-AEB88E3DB6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&lt;h2&gt;Popular web browsers&lt;/h2&gt;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&lt;li&gt;Chrome&lt;/li&gt;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&lt;li&gt;Safari&lt;/li&gt;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&lt;li&gt;Edge&lt;/li&gt;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&lt;li&gt;Firefox&lt;/li&gt;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&lt;li&gt;Opera&lt;/li&gt;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that aligns the list items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h2, ul, li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margin: 0;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padding: 0;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 {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padding-left: 1em;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padding-left: .25em;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padding-bottom: .25em;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B1DDF-4ECD-4ABE-A426-F3974D8D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3B9DA-0172-4504-836B-D0185010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46B0-12E5-4039-8E14-16D7EF50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68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4304C1-22CF-4D24-9FE7-88A465FA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aligned list items in a web browser</a:t>
            </a:r>
            <a:endParaRPr lang="en-US" dirty="0"/>
          </a:p>
        </p:txBody>
      </p:sp>
      <p:pic>
        <p:nvPicPr>
          <p:cNvPr id="9" name="Content Placeholder 8" descr="Refer to page 223 in textbook">
            <a:extLst>
              <a:ext uri="{FF2B5EF4-FFF2-40B4-BE49-F238E27FC236}">
                <a16:creationId xmlns:a16="http://schemas.microsoft.com/office/drawing/2014/main" id="{54E4DF9C-3878-4B01-98DB-FD24E0AD97E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199" y="1143000"/>
            <a:ext cx="5410201" cy="200833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C3F62-0EB0-42E5-9172-F91C958F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74941-E222-4D11-AF16-7DF30B5FA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AC1E6-792D-4AF3-9DF9-1593F851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4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2A124-9057-4405-BAEA-D174FD50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CA55A-FF8B-4C69-A264-5B1EF9998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HTML and CSS to create lists and links in all their variations.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HTML and CSS to create navigation menus, including 2- and 3-tier menus.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8E20-C230-48FE-A226-ACC56273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F474E-8335-47EC-BFBF-10DA61F0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A4523-ACF2-413E-98C9-1C29E167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391F-57DC-42F3-B4C2-E819D90B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 attributes of the &lt;a&gt; element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35311-50C7-4729-BBD7-214100FA79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href</a:t>
            </a: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title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tabindex</a:t>
            </a: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accesskey</a:t>
            </a: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CC64E-5BCA-4630-973C-DA39751C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8E3C6-A1D8-48AD-B25A-FA78FC99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8E0E8-3E34-44F1-B7E8-CCED0B64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41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93729A-FEC6-4A09-B347-E1D6081A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text link, an image link, and a text link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a title attribute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8C816D-FEAF-4BBC-B8A9-2F1CDEBF30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="/orders/cart.html"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accesskey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="c"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tabindex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="0"&gt;Shopping cart&lt;/a&gt;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="/orders/cart.html"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title="Go to shopping cart"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="images/cart_animated.gif"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alt="Shopping cart"&gt;&lt;/a&gt;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="/books/php_toc.html"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title="Review the complete table of contents"&gt;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TOC&lt;/a&gt;&lt;/p&gt;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4A401-E975-4C87-91E1-661C7BF2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3047-9AA2-44AA-80FE-8556D569C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0207E-8E67-466B-B58A-45D09677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8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245A-177F-44FC-8609-582CD088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 indent="-45720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text and image links in a web browser</a:t>
            </a:r>
            <a:endParaRPr lang="en-US" dirty="0"/>
          </a:p>
        </p:txBody>
      </p:sp>
      <p:pic>
        <p:nvPicPr>
          <p:cNvPr id="9" name="Content Placeholder 8" descr="Refer to page 225 in textbook">
            <a:extLst>
              <a:ext uri="{FF2B5EF4-FFF2-40B4-BE49-F238E27FC236}">
                <a16:creationId xmlns:a16="http://schemas.microsoft.com/office/drawing/2014/main" id="{0BE20B67-22EA-438C-99F2-80F62A250E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143000"/>
            <a:ext cx="4706868" cy="2286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CE56B-59E3-4864-BEE3-22A33D66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648F-F603-4E88-81E8-C8DB6649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28713-BB78-4984-B4AF-F6441D4E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904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89BB-AAE2-4066-BAFA-7782C22D5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Accessibility guidelines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13899-9309-45B7-AEE3-151C864155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the text for a link has to be short, code the title attribute to clarify where the link is going.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 should also code the title attribute if a link includes an image with no text.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A4FDD-DEF3-415B-A39F-864607BF5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98221-0BB0-4A9B-B498-7E1CC358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2FA95-E649-4E66-8C3A-2B72DE6C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0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EE930-E907-41E8-94D7-FDD89551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CSS pseudo-classes for formatting links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16EBA-056C-494C-9C47-E22B86C4B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:link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:visited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:hover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:focus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:active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499CC-3017-4630-9A7E-27AA4CF9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E791F-8755-42FD-9338-4F072D82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EF49-06CE-4A7C-8E0D-D4EEB299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67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6E84-BFD7-4B26-A1F1-45533C14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914400">
              <a:spcBef>
                <a:spcPts val="1500"/>
              </a:spcBef>
              <a:spcAft>
                <a:spcPts val="600"/>
              </a:spcAft>
              <a:tabLst>
                <a:tab pos="1371600" algn="l"/>
                <a:tab pos="1257300" algn="l"/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property for removing underlines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AC723-38B6-45DA-888F-01FBD90A90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text-decoration	</a:t>
            </a:r>
            <a:endParaRPr lang="en-US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11E96-D703-4BB1-B2F7-AD2AD820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6B09B-D1F2-4A3A-9218-BBEB2640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15ECB-DE41-48F0-B549-87D4BF0F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931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782E-BC2D-44AE-913F-F09D6013C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three links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B6007-B21F-4BB2-A953-1AED28B94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="brancaccio.html"&gt;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David Brancaccio&lt;/a&gt;&lt;/li&gt;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="sorkin.html"&gt;Andrew Ross Sorkin&lt;/a&gt;&lt;/li&gt;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="chua.html"&gt;Amy Chua&lt;/a&gt;&lt;/li&gt;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pseudo-class selectors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apply to the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a:link {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color: green;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a:hover, a:focus {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text-decoration: none;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font-size: 125%;   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1BECC-3BC1-487E-943B-15BAC93B0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86E0C-4441-4D4A-85A2-C2655308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93376-5776-4CB6-A44A-5150954C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64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71A0-0D0E-41E6-B8A1-F2471582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links in a web browser with the focus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the third link</a:t>
            </a:r>
            <a:endParaRPr lang="en-US" dirty="0"/>
          </a:p>
        </p:txBody>
      </p:sp>
      <p:pic>
        <p:nvPicPr>
          <p:cNvPr id="8" name="Content Placeholder 7" descr="Refer to page 227 in textbook">
            <a:extLst>
              <a:ext uri="{FF2B5EF4-FFF2-40B4-BE49-F238E27FC236}">
                <a16:creationId xmlns:a16="http://schemas.microsoft.com/office/drawing/2014/main" id="{C5F124BF-23A2-4E17-974B-56BFA645EA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199" y="1362330"/>
            <a:ext cx="4267201" cy="13616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569CC-11BC-4532-8E3A-113ABEAD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AC68A-008F-4933-9B4B-83C6E09D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B7BA0-BBAE-4078-9935-B8B01BDB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22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9A0F-B4FA-4600-8264-A0087553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Accessibility guideline for :hover and :focus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E0815-AB07-4451-8E11-D459BD0A2D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Apply the same formatting for the :hover and :focus selectors. That way, the formatting is the same whether you hover the mouse over a link or use the keyboard to tab to the link.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B692E-FC71-46D7-9BD2-98F6BDEA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46CFA-2C36-440E-AB21-EE7D9C37F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D64FF-FE55-4DCA-B835-15D3DF06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131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1BF029-530C-4797-9585-EEA6DF3B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a link that loads a web page </a:t>
            </a:r>
            <a:b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 a new window or tab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8AFD39-0D82-4637-84FF-D50620FA0A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215158"/>
            <a:ext cx="7391400" cy="2213842"/>
          </a:xfrm>
        </p:spPr>
        <p:txBody>
          <a:bodyPr/>
          <a:lstStyle/>
          <a:p>
            <a:pPr marL="346075" marR="0">
              <a:spcBef>
                <a:spcPts val="0"/>
              </a:spcBef>
              <a:spcAft>
                <a:spcPts val="1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&lt;h1&gt;Want to read other books like this one?&lt;/h1&gt;</a:t>
            </a:r>
          </a:p>
          <a:p>
            <a:pPr marL="347345" marR="0">
              <a:spcBef>
                <a:spcPts val="0"/>
              </a:spcBef>
              <a:spcAft>
                <a:spcPts val="1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&lt;p&gt;Just go to </a:t>
            </a:r>
          </a:p>
          <a:p>
            <a:pPr marL="347345" marR="0">
              <a:spcBef>
                <a:spcPts val="0"/>
              </a:spcBef>
              <a:spcAft>
                <a:spcPts val="1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&lt;a 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http://www.murach.com/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1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 target="_blank"&gt; Murach Books.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in one browser tab</a:t>
            </a:r>
          </a:p>
          <a:p>
            <a:endParaRPr lang="en-US" sz="1600" dirty="0"/>
          </a:p>
        </p:txBody>
      </p:sp>
      <p:pic>
        <p:nvPicPr>
          <p:cNvPr id="10" name="Content Placeholder 9" descr="Refer to page 229 in textbook">
            <a:extLst>
              <a:ext uri="{FF2B5EF4-FFF2-40B4-BE49-F238E27FC236}">
                <a16:creationId xmlns:a16="http://schemas.microsoft.com/office/drawing/2014/main" id="{B2B560C0-6451-409E-A4BA-12C38C4F5E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8867" y="3276600"/>
            <a:ext cx="6383065" cy="151193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6141E-6DD0-4130-A430-332B0BE7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0CAC0-A78B-450B-915E-CB0C827D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1201-8DDE-472B-8D64-0AE68023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29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2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D146D-6430-490F-B0DA-DA66EE4B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 (continued)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69CA2-7ED2-471D-88CE-1E0D606BA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 and describe the three types of HTML lists.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&lt;a&gt; elements for linking to another web page, opening another web page in a new browser window, linking to placeholders on the same page, linking to media files, starting an email message, or calling a phone number.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unordered lists and &lt;a&gt; elements for the creation of navigation lists and navigation menus, including 2- and 3-tier menus.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these pseudo-classes for formatting links: :link, :visited, :hover, and :focus.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these CSS properties for formatting links: text-decoration and border.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0735E-48BF-450F-8AA3-D1418604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CFCF9-437D-4487-AA6C-81AF2EE2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04A41-BA87-417F-AD1E-E5C86320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73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49D6CF-F545-4B8E-9592-2F7AAAAB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murach.com home page in a new tab</a:t>
            </a:r>
            <a:endParaRPr lang="en-US" dirty="0"/>
          </a:p>
        </p:txBody>
      </p:sp>
      <p:pic>
        <p:nvPicPr>
          <p:cNvPr id="9" name="Content Placeholder 8" descr="Refer to page 229 in textbook">
            <a:extLst>
              <a:ext uri="{FF2B5EF4-FFF2-40B4-BE49-F238E27FC236}">
                <a16:creationId xmlns:a16="http://schemas.microsoft.com/office/drawing/2014/main" id="{166C5992-CA66-42D0-88D0-0E07CF0961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88426" y="1171750"/>
            <a:ext cx="6767147" cy="47430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3401F-627B-4895-9BB4-3FE5F9AC5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3399-49B3-4B05-83BC-30C4A217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B71E2-5A6F-4CC0-B1F8-31AA53D2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01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EC9F4E-1331-485F-AA63-DCF6B1F1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web page that links to topics on the same page</a:t>
            </a:r>
            <a:endParaRPr lang="en-US" dirty="0"/>
          </a:p>
        </p:txBody>
      </p:sp>
      <p:pic>
        <p:nvPicPr>
          <p:cNvPr id="9" name="Content Placeholder 8" descr="Refer to page 231 in textbook">
            <a:extLst>
              <a:ext uri="{FF2B5EF4-FFF2-40B4-BE49-F238E27FC236}">
                <a16:creationId xmlns:a16="http://schemas.microsoft.com/office/drawing/2014/main" id="{22CC3A4A-2E85-4183-8DD4-319B06DD5E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0730" y="1219200"/>
            <a:ext cx="6602540" cy="27617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C1582-7D08-4A57-B425-6619D666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B02B-9FFC-4934-B604-967F3679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22C43-AB54-443F-816D-AAFDCEDD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85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67C4C8-3B86-42A7-8558-462BCC87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9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page when the sixth link is clicked</a:t>
            </a:r>
            <a:endParaRPr lang="en-US" dirty="0"/>
          </a:p>
        </p:txBody>
      </p:sp>
      <p:pic>
        <p:nvPicPr>
          <p:cNvPr id="9" name="Content Placeholder 8" descr="Refer to page 231 in textbook">
            <a:extLst>
              <a:ext uri="{FF2B5EF4-FFF2-40B4-BE49-F238E27FC236}">
                <a16:creationId xmlns:a16="http://schemas.microsoft.com/office/drawing/2014/main" id="{CE71D632-5674-46B5-914E-8249DCE025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6504996" cy="166435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C663E-36B0-4392-A6C3-D776ACAB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82887-3A6B-4DA6-86DA-D5D63D09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FF688-DFB8-4531-B404-A44D470E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36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4704-EB03-42E4-BD97-C1AB629F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9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Linking to placeholders on a page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3BCD5-41D9-4892-BF94-C71EA682E0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placeholder for reason 6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&lt;h2 id="reason6"&gt;Our complete, real-world applications ensure mastery&lt;/h2&gt;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link on the same page that jumps to the placeholder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="#reason6"&gt;Complete, real-world applications&lt;/a&gt;&lt;/p&gt;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link on another page that jumps to the placeholder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="8reasons.html#reason6"&gt;Complete, real-world applications&lt;/a&gt;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links that jump to the top of the page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="#top"&gt;Return to top&lt;/a&gt;&lt;/p&gt;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="#"&gt;Return to top&lt;/a&gt;&lt;/p&gt;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6F9D-38E9-45AB-8B84-AD42B7ECC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8A77B-F813-4FA0-B7C9-B7384FD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8EA35-6607-4E8A-B9FE-58AA0423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21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0197-1E40-4056-9A01-7B89BBC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media types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27551-FF69-4E9F-953D-CCF2F1465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PDF</a:t>
            </a: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MP3</a:t>
            </a:r>
          </a:p>
          <a:p>
            <a:pPr marL="342900" marR="274320" indent="0">
              <a:spcBef>
                <a:spcPts val="0"/>
              </a:spcBef>
              <a:spcAft>
                <a:spcPts val="600"/>
              </a:spcAft>
            </a:pP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MP4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CCF17-4037-4BA2-8653-8918DD0E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2A0F6-8AB2-4267-8C67-F00469C5B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3F0FB-FFF1-4C09-91FD-45B8A668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988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3038F2-8E13-4580-BF78-DA88BDC8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link that displays a PDF file in a new window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FF4DB7-A32C-49B1-AC17-517E8386B2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607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="documents/instructors_summary.pdf"</a:t>
            </a:r>
          </a:p>
          <a:p>
            <a:pPr marL="347345" marR="0">
              <a:spcBef>
                <a:spcPts val="0"/>
              </a:spcBef>
              <a:spcAft>
                <a:spcPts val="1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target="_blank"&gt;Read the Instructor's Summary&lt;a&gt;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PDF file in a browser</a:t>
            </a:r>
          </a:p>
          <a:p>
            <a:endParaRPr lang="en-US" sz="1600" dirty="0"/>
          </a:p>
        </p:txBody>
      </p:sp>
      <p:pic>
        <p:nvPicPr>
          <p:cNvPr id="10" name="Content Placeholder 9" descr="Refer to page 233 in textbook">
            <a:extLst>
              <a:ext uri="{FF2B5EF4-FFF2-40B4-BE49-F238E27FC236}">
                <a16:creationId xmlns:a16="http://schemas.microsoft.com/office/drawing/2014/main" id="{97AFB225-2B28-47AD-8E0A-F3B3DFA7513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5763" y="2169678"/>
            <a:ext cx="6343653" cy="354532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B8FB1-DCD4-4A1F-93CD-BA22023F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C66FB-37E5-44AC-A746-80F7C483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5C312-2A51-4DD2-AE1E-4FAE5901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35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747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9F74-58EE-4AF3-9714-CEE2048A0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  <a:tab pos="1085850" algn="l"/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link that plays a PowerPoint slide show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EB3EE-EDA7-4E9F-B661-AF37398C2A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="media/chapter_01.ppsx"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target="_blank"&gt;Review the slides for chapter 1&lt;/a&gt;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link that displays an image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 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="images/sampson_dinosaur.jpg"&gt;Image&lt;/a&gt;</a:t>
            </a:r>
          </a:p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link that plays an MP3 file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="music/twist_away.mp3"&gt;MP3 file&lt;/a&gt;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4BB24-7693-4D95-99B1-6238BEB24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AB14F-AA41-4094-98A2-6AAAB939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E010F-6E53-480D-8B45-78B97DEB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126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C747E7-CB43-4CCB-A507-E582CFC8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web page with links for email and phone calls</a:t>
            </a:r>
            <a:endParaRPr lang="en-US" dirty="0"/>
          </a:p>
        </p:txBody>
      </p:sp>
      <p:pic>
        <p:nvPicPr>
          <p:cNvPr id="9" name="Content Placeholder 8" descr="Refer to page 235 in textbook">
            <a:extLst>
              <a:ext uri="{FF2B5EF4-FFF2-40B4-BE49-F238E27FC236}">
                <a16:creationId xmlns:a16="http://schemas.microsoft.com/office/drawing/2014/main" id="{0938AC68-BD08-4099-9C63-439A6D13A5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5330" y="1197738"/>
            <a:ext cx="5221670" cy="14910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C4839-114E-476E-8B2C-4B12FAFF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BF2D8-BAE7-44A4-B9D4-8B01A805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AE0E-E232-4B77-B009-D0AE04CF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90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D3C2-7A4F-4084-8724-DAAB29A7D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 and phone links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31657-EB65-46C7-9DCA-7CFCA9AFD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link that starts an email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="mailto:support@murach.com"&gt;Send us an email&lt;/a&gt;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link that starts an email with a CC address and a subject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="mailto:support@murach.com?cc=ben@murach.com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&amp;subject=Web mail"&gt;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Send us an email with a copy to Ben&lt;/a&gt;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link that calls a phone number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="tel:555-555-5555"&gt;Call us&lt;/a&gt;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9C551-0DE8-40DC-A807-00E7EFE9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9EA5-52E9-42A9-A5AD-F89C1A5C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1E4EC-5CBA-49A5-BB60-5F02D0A2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499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AB7953-0A25-4E00-B17F-FC6B5D73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vertical navigation menu</a:t>
            </a:r>
            <a:endParaRPr lang="en-US" dirty="0"/>
          </a:p>
        </p:txBody>
      </p:sp>
      <p:pic>
        <p:nvPicPr>
          <p:cNvPr id="9" name="Content Placeholder 8" descr="Refer to page 237 in textbook">
            <a:extLst>
              <a:ext uri="{FF2B5EF4-FFF2-40B4-BE49-F238E27FC236}">
                <a16:creationId xmlns:a16="http://schemas.microsoft.com/office/drawing/2014/main" id="{759894D7-1027-4DC2-8B75-5DD5012ABD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161065"/>
            <a:ext cx="3962400" cy="29647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1B9EC-2072-4E83-9D5D-AE459876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16864-E99A-4AF1-88E4-4DF7F6CE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47766-E426-4E02-BFD2-988631D0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001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E6D2-D1F6-4A89-8C06-BC8A341D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for an unordered list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B8836-FA63-45C1-848E-41ED13F2D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906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&lt;h1&gt;San Joaquin Valley Town Hall Programs&lt;/h1&gt;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&lt;p&gt;Join us for a complimentary coffee hour at the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="saroyan.html"&gt;William Saroyan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Theatre&lt;/a&gt;, 9:15 to 10:15 a.m. on the day of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each lecture. The speakers usually attend this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very special event.&lt;/p&gt;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&lt;p&gt;Extend the excitement of Town Hall by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purchasing tickets to the post-lecture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luncheons. This unique opportunity allows you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to ask more questions of the speakers—plus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spend extra time meeting new Town Hall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friends.&lt;/p&gt;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&lt;p&gt;A limited number of tickets are available.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Call (559) 555-1212 for reservations by the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Friday preceding the event.&lt;/p&gt;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&lt;/li&gt;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8F003-E978-4BA6-B18B-D2DDD68F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D7EC1-25FB-4CA9-8E4C-BD604452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3E193-CFE0-4311-A314-7304688B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08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30DA-3FDE-48BC-96AA-8D698A49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navigation menu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F287F-B638-4B32-A7F7-9E6FF3315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id="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nav_list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="index.html"&gt;Home&lt;/a&gt;&lt;/li&gt;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="tickets.html"&gt;Get Tickets&lt;/a&gt;&lt;/li&gt;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="members.html" class="current"&gt;Become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a Member&lt;/a&gt;&lt;/li&gt;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="about_us.html"&gt;About Us&lt;/a&gt;&lt;/li&gt;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6D972-D5C6-465E-B82F-E89513A7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046F7-44DC-498F-B1A8-1B718550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8F21A-2C20-466E-AACE-172569AF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87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2E8D1-13C1-4DF8-A65D-54EE806E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the navigation menu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9BDC8-CC91-450D-9573-0AA682DC7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{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margin: 0;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padding: 0;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#nav_list ul {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list-style-type: none;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margin-left: 1.25em;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margin-bottom: 1.5em;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#nav_list ul li {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width: 200px;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margin-bottom: .5em;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border: 2px solid blue;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#nav_list ul li a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display: block;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padding: .5em 0 .5em 1.5em;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text-decoration: none;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font-weight: bold;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color: blue;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#nav_list ul li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a.current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background-color: silver;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2A48B-0A3F-468B-9637-2E8ABE86E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6F78F-267C-477E-9949-A92135D7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AA963-819E-43E6-9A2C-2BAEB6E1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425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8EC071-A4CD-4586-87F3-8AC4890C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horizontal navigation menus</a:t>
            </a:r>
            <a:endParaRPr lang="en-US" dirty="0"/>
          </a:p>
        </p:txBody>
      </p:sp>
      <p:pic>
        <p:nvPicPr>
          <p:cNvPr id="9" name="Content Placeholder 8" descr="Refer to page 239 in textbook">
            <a:extLst>
              <a:ext uri="{FF2B5EF4-FFF2-40B4-BE49-F238E27FC236}">
                <a16:creationId xmlns:a16="http://schemas.microsoft.com/office/drawing/2014/main" id="{02ECBE64-E3D5-4872-A632-377B144B4D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0247" y="1170269"/>
            <a:ext cx="6663506" cy="18777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CB42C-14F8-40E2-B32F-BFC842F8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546F4-1D51-4549-908D-86C527C2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D3219-7136-4EBF-877D-BA87EA43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84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95FC-A7D6-4C7D-87BC-AF4668D0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navigation menus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09B2A-7708-4347-A92E-5ADD550FA0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id="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nav_menu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="index.html"&gt;Home&lt;/a&gt;&lt;/li&gt;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="tickets.html"&gt;Get Tickets&lt;/a&gt;&lt;/li&gt;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="members.html" class="current"&gt;Become</a:t>
            </a:r>
            <a:b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a Member&lt;/a&gt;&lt;/li&gt;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="about_us.html" class="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lastitem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About Us&lt;/a&gt;&lt;/li&gt;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D530-E220-4D7A-AB7E-8FD312E8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FC19D-15B6-490A-A8E6-84D79EF1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451E-1283-49C8-996B-59391EF4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869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F7E7-2101-4C91-BDC3-8C22F9A2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the first navigation menu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CD588-DEFD-463C-9F47-C614E3D18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list-style-type: none;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padding: 1em 0;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/* padding above and below li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elements */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text-align: center;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border-top: 2px solid black;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border-bottom: 2px solid black;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display: inline;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padding: 0 1.5em;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a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font-weight: bold;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color: blue;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a.current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text-decoration: none;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C1265-1785-41EB-8FC2-76E306B8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24EBF-5736-4F54-84D3-CA21E8D3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78AB-9CF7-4976-AE0A-CF01B20A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487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6BC0A-AA7D-40AA-A99B-A34C51A5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the second navigation menu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E6521-8E1E-4FC6-8AD2-8F89FEA8D9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{ list-style-type: none;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{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float: left;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a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text-align: center;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display: block;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width: 175px;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padding: 1em 0;      /* padding above and below a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elements */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text-decoration: none;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background-color: blue;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color: white;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font-weight: bold;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border-right: 2px solid white;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a.lastitem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border-right: none;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a.current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color: yellow;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48362-CB83-480A-82EE-E2E0D3385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5E6C2-0579-48AB-99C3-6EC74D89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3167D-324F-4F47-AB65-B6D1284A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11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37A3BB-7A01-4F25-B157-8A2F931A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2-tier navigation menu</a:t>
            </a:r>
            <a:endParaRPr lang="en-US" dirty="0"/>
          </a:p>
        </p:txBody>
      </p:sp>
      <p:pic>
        <p:nvPicPr>
          <p:cNvPr id="9" name="Content Placeholder 8" descr="Refer to page 241 in textbook">
            <a:extLst>
              <a:ext uri="{FF2B5EF4-FFF2-40B4-BE49-F238E27FC236}">
                <a16:creationId xmlns:a16="http://schemas.microsoft.com/office/drawing/2014/main" id="{B0D621D3-AF86-4E6A-9430-4FC706C72C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43000" y="1173337"/>
            <a:ext cx="6956139" cy="16460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E7BE2-467A-444B-B463-FAE79AED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594CC-A928-4661-A240-369A689B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75EC6-46C7-4590-9B89-963F06C3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30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53EB-5777-4F7C-B08B-B4BBFAB1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menus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8AF76-48E8-4CEB-A01C-6F6B8BC5E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12372"/>
            <a:ext cx="73914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id="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nav_menu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="index.html"&gt;Home&lt;/a&gt;&lt;/li&gt;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="speakers.html"&gt;Speakers&lt;/a&gt;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="brancaccio.html"&gt;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David Brancaccio&lt;/a&gt;&lt;/li&gt;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="sorkin.html"&gt;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Andrew Ross Sorkin&lt;/a&gt;&lt;/li&gt;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...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="members.html" class="current"&gt;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Become a Member&lt;/a&gt;&lt;/li&gt;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4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lastitem</a:t>
            </a:r>
            <a:r>
              <a:rPr lang="en-US" sz="14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="aboutus.html"&gt;About Us&lt;/a&gt;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="history.html"&gt;Our History&lt;/a&gt;&lt;/li&gt;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="board.html"&gt;Board of Directors&lt;/a&gt;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F4DBE-8E10-41A5-8D9B-C3998B2D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0A78D-C540-4BD2-8F9D-DD01CE8A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A1AD9-8B37-4A30-90CE-CD7C749C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09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1172-7A7A-4FC0-8B90-FB9B1D63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the operation of the 2-tier menu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6E067-608E-4A17-A132-B73FD4423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list-style: none;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position: relative;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{ float: left; 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display: none;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position: absolute;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top: 100%;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 { float: none; 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li:hover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 ul { display: block; 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&gt; ul::after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content: "";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display: block;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clear: both;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689D0-9414-49D6-9C66-E1274454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82C37-CC69-47BC-B6A5-DBDE23DF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C8D1E-5E7F-4DCF-AF82-19448F87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583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5B24A5-1EE0-46AB-9868-50E093FED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3-tier navigation menu</a:t>
            </a:r>
            <a:endParaRPr lang="en-US" dirty="0"/>
          </a:p>
        </p:txBody>
      </p:sp>
      <p:pic>
        <p:nvPicPr>
          <p:cNvPr id="9" name="Content Placeholder 8" descr="Refer to page 243 in textbook">
            <a:extLst>
              <a:ext uri="{FF2B5EF4-FFF2-40B4-BE49-F238E27FC236}">
                <a16:creationId xmlns:a16="http://schemas.microsoft.com/office/drawing/2014/main" id="{CF62B50C-E640-42D7-ACB6-CFA43E59C3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1173205"/>
            <a:ext cx="6529382" cy="317019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7AE21-606A-4772-8599-9BC9E24A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FF498-1921-47DD-BEDB-FB4938BC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5F7FC-A43C-4001-BD26-DB0F9A30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9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BE7BAA-5C65-494D-9BFE-55D6547B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unordered list in a web browser</a:t>
            </a:r>
            <a:endParaRPr lang="en-US" dirty="0"/>
          </a:p>
        </p:txBody>
      </p:sp>
      <p:pic>
        <p:nvPicPr>
          <p:cNvPr id="9" name="Content Placeholder 8" descr="Refer to page 211 in textbook">
            <a:extLst>
              <a:ext uri="{FF2B5EF4-FFF2-40B4-BE49-F238E27FC236}">
                <a16:creationId xmlns:a16="http://schemas.microsoft.com/office/drawing/2014/main" id="{59C5A555-4DEE-4D8F-85A0-9579E58BD63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2067" y="1143000"/>
            <a:ext cx="6023133" cy="24238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D4242-09D4-4683-A251-918DF948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DC535-0843-449B-9E1F-0FC4DC65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0B7E-81AE-41FE-808A-9FB46941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63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A803-0828-4799-983D-1E2C02C5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3-tier menu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86D2C-B8BB-4F3C-90DF-44F88B1912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id="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nav_menu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="index.html"&gt;Home&lt;/a&gt;&lt;/li&gt;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="speakers.html"&gt;Speakers&lt;/a&gt;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="brancaccio.html"&gt;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David Brancaccio&lt;/a&gt;&lt;/li&gt;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...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="sampson.html"&gt;Scott Sampson&lt;/a&gt;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&lt;ul&gt;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="sampson13.html"&gt;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September 2013&lt;/a&gt;&lt;/li&gt;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="sampson18.html"&gt;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February 2018&lt;/a&gt;&lt;/li&gt;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&lt;/ul&gt;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&lt;/li&gt;   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...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="members.html" class="current"&gt;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Become a Member&lt;/a&gt;&lt;/li&gt;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2AD27-101A-463C-AD21-7D67B937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22D3-65BE-46E8-9B24-1106E95C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A774D-3B85-4AD3-840F-529F677A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54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DD49E-C4C1-4FB9-B6F3-52D76001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3-tier menu (continued)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C6C80-43C8-455A-ABA3-3CA1BD862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 marL="119697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&lt;li </a:t>
            </a:r>
            <a:r>
              <a:rPr lang="en-US" sz="14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lastitem</a:t>
            </a:r>
            <a:r>
              <a:rPr lang="en-US" sz="14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="aboutus.html"&gt;About Us&lt;/a&gt;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="history.html"&gt;Our History&lt;/a&gt;&lt;/li&gt;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="board.html"&gt;Board of Directors&lt;/a&gt;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="past_speakers.html"&gt;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Past Speakers&lt;/a&gt;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&lt;ul&gt;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="2021.html"&gt;2021&lt;/a&gt;&lt;/li&gt;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="2020.html"&gt;2020&lt;/a&gt;&lt;/li&gt;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="2019.html"&gt;2019&lt;/a&gt;&lt;/li&gt;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&lt;/ul&gt;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&lt;/li&gt;   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&lt;li&gt;&lt;a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="contact.html"&gt;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Contact Information&lt;/a&gt;&lt;/li&gt;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&lt;/ul&gt;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26D1C-5DAD-4808-A66C-B85922C1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A0E4-451B-4B39-B343-B746AB57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B8BD7-30C2-4C02-83BB-CF701420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81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A78C-980F-4C2E-8529-1CEFE6B67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the operation of the 3-tier menu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7BCBB-BC7D-42CF-8382-EA70262DFC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list-style-type: none;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position: relative;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{ float: left;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</a:t>
            </a:r>
            <a:r>
              <a:rPr lang="en-US" sz="14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display: none;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position: absolute;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top: 100%;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</a:t>
            </a:r>
            <a:r>
              <a:rPr lang="en-US" sz="14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float: none;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position: relative;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 ul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position: absolute;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left: 100%;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top: 0;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</a:t>
            </a:r>
            <a:r>
              <a:rPr lang="en-US" sz="14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li.lastitem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 li 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left: -100%;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</a:t>
            </a:r>
            <a:r>
              <a:rPr lang="en-US" sz="14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li:hover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 ul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display: block;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&gt; ul::after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content: "";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clear: both;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display: block; </a:t>
            </a:r>
            <a:r>
              <a:rPr lang="en-US" sz="14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BCD9C-458B-4B59-BB6E-B57E6081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1693-62E8-4CDE-9735-2F272DB0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2F871-E58C-466B-94A1-7B0A0798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93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6FC4-11A5-4D02-97AB-BDC85BA2F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for formatting the 3-tier menu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0AEB6-056C-4148-9080-10E3AD51B3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margin: 0;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padding: 0;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a {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text-align: center;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display: block;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width: 176px;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padding: 1em 0;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text-decoration: none;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background-color: blue;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color: white;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font-weight: bold;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</a:t>
            </a:r>
            <a:r>
              <a:rPr lang="en-US" sz="16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li.lastitem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{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width: 178px;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</a:t>
            </a:r>
            <a:r>
              <a:rPr lang="en-US" sz="1600" b="1" dirty="0" err="1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a.current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</a:t>
            </a: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olor: yellow;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#nav_menu ul li a:hover, #nav_menu ul li a:focus { 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background-color: gray; }</a:t>
            </a:r>
            <a:endParaRPr lang="en-US" sz="16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1AF99-2BC7-4C72-B70E-09E12E07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24310-C10C-4F1A-9B9B-FA645238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F29AF-4B3C-4118-BE09-7294C503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24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EEF4-4FF8-496C-9C4C-C6D71D18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7-1	Start an email</a:t>
            </a:r>
          </a:p>
        </p:txBody>
      </p:sp>
      <p:pic>
        <p:nvPicPr>
          <p:cNvPr id="7" name="Content Placeholder 6" descr="Web page screenshot&#10;&#10;Read the exercise description">
            <a:extLst>
              <a:ext uri="{FF2B5EF4-FFF2-40B4-BE49-F238E27FC236}">
                <a16:creationId xmlns:a16="http://schemas.microsoft.com/office/drawing/2014/main" id="{D18922A6-FDE9-4EAF-AD9E-F60ED3614D5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066800"/>
            <a:ext cx="4636266" cy="4876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CCDEF-D11C-4A98-A880-53E472FF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C34A-EB08-4BC8-AA02-ECA6E4E5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65282-1134-4C45-8C09-8554115A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16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8F7C-DB46-49F4-B3C7-22228D2C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7-2	Create a vertical navigation menu</a:t>
            </a:r>
          </a:p>
        </p:txBody>
      </p:sp>
      <p:pic>
        <p:nvPicPr>
          <p:cNvPr id="7" name="Content Placeholder 6" descr="Web page screenshot&#10;&#10;Read the exercise description">
            <a:extLst>
              <a:ext uri="{FF2B5EF4-FFF2-40B4-BE49-F238E27FC236}">
                <a16:creationId xmlns:a16="http://schemas.microsoft.com/office/drawing/2014/main" id="{D451B8BA-4416-438C-A567-F767AB1422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286006" cy="43434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5CEA2-87D6-4A4C-81AA-6B8B85FF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51D82-CBC3-4B75-883B-5098BCB5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243A2-DDD9-4BF5-9E73-A7E65FC7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83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9A6E-A610-4891-B6E7-C53BCD819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ordered list that is continued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D653-2AC6-438D-9611-C6C2D6D77F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&lt;h1&gt;How to use the WinZip Self Extractor&lt;/h1&gt;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&lt;h2&gt;Before you start the WinZip Self Extractor&lt;/h2&gt;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&lt;li&gt;Create a text file that contains the message you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want to be displayed when the executable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starts.&lt;/li&gt;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&lt;li&gt;Create a batch file that copies the exercises,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and store it in the main folder for the files to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be zipped.&lt;/li&gt;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&lt;li&gt;Create the zip file.&lt;/li&gt;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&lt;h2&gt;How to create an executable file&lt;/h2&gt;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start="4"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&lt;li&gt;Run the WinZip Self Extractor program and click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through the first three dialog boxes.&lt;/li&gt;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&lt;li&gt;Enter the name of the zip file in the fourth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dialog box.&lt;/li&gt;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&lt;li&gt;Click the Next button to test the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executable.&lt;/li&gt;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EB0F5-5D18-4CA2-9DEF-0C3E43D9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5E936-FB5B-4816-AC69-552EC111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EC7F3-30AE-4768-ABBD-FACA6BFE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59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47BCE8-8DF4-48FA-902A-B9297A07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ordered list in a web browser</a:t>
            </a:r>
            <a:endParaRPr lang="en-US" dirty="0"/>
          </a:p>
        </p:txBody>
      </p:sp>
      <p:pic>
        <p:nvPicPr>
          <p:cNvPr id="9" name="Content Placeholder 8" descr="Refer to page 213 in textbook">
            <a:extLst>
              <a:ext uri="{FF2B5EF4-FFF2-40B4-BE49-F238E27FC236}">
                <a16:creationId xmlns:a16="http://schemas.microsoft.com/office/drawing/2014/main" id="{CD129059-A82D-49D0-A889-72D06F4C68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1" y="1143000"/>
            <a:ext cx="6019800" cy="299558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A4E36-7B82-4EC0-B212-8AC54EDB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049BC-E718-4D73-9419-1F1D4C35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18619-6632-4182-A0C7-B632E24F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11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8126-027E-4092-A4CC-B52A1E57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Ordered lists nested within an unordered list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26E59-ED03-4DE3-B9EB-791FD40F7D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&lt;h1&gt;How to use the WinZip Self Extractor program&lt;/h1&gt;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&lt;li&gt;Before you start the WinZip Self Extractor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&lt;li&gt;...&lt;/li&gt;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&lt;li&gt;...&lt;/li&gt;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&lt;li&gt;...&lt;/li&gt;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&lt;li&gt;How to create an executable file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start="4"&gt;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&lt;li&gt;...&lt;/li&gt;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&lt;li&gt;...&lt;/li&gt;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&lt;li&gt;...&lt;/li&gt;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US" sz="16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&lt;/li&gt;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E5BE4-CD4C-4C1A-BB2E-ECFA484C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09CD7-CF46-417A-A0EF-F008E32B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7A42C-D6D9-49CE-A66F-B5A4F77D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4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63D8A7-566A-4002-96C2-2CEFD25A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nested lists in a web browser</a:t>
            </a:r>
            <a:endParaRPr lang="en-US" dirty="0"/>
          </a:p>
        </p:txBody>
      </p:sp>
      <p:pic>
        <p:nvPicPr>
          <p:cNvPr id="9" name="Content Placeholder 8" descr="Refer to page 215 in textbook">
            <a:extLst>
              <a:ext uri="{FF2B5EF4-FFF2-40B4-BE49-F238E27FC236}">
                <a16:creationId xmlns:a16="http://schemas.microsoft.com/office/drawing/2014/main" id="{28814E30-EC25-4DBE-840B-A6B2321068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61294" y="1143000"/>
            <a:ext cx="6053906" cy="23872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97FD0-11A7-4FF5-8482-AFF667180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1C553-6F18-4851-AE6C-67484A40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F2281-4FEE-4314-AC35-3C3E39C3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8687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611E833D-05D0-4A5D-A09D-85733BEA6AAA}" vid="{7CAD4F6C-8ECE-45F7-A39E-93FAD23107B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accessible slides</Template>
  <TotalTime>114</TotalTime>
  <Words>4817</Words>
  <Application>Microsoft Office PowerPoint</Application>
  <PresentationFormat>On-screen Show (4:3)</PresentationFormat>
  <Paragraphs>679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Arial Narrow</vt:lpstr>
      <vt:lpstr>Courier New</vt:lpstr>
      <vt:lpstr>Symbol</vt:lpstr>
      <vt:lpstr>Times New Roman</vt:lpstr>
      <vt:lpstr>Master slides_with_titles_logo</vt:lpstr>
      <vt:lpstr>Chapter 7</vt:lpstr>
      <vt:lpstr>Objectives</vt:lpstr>
      <vt:lpstr>Objectives (continued)</vt:lpstr>
      <vt:lpstr>HTML for an unordered list</vt:lpstr>
      <vt:lpstr>The unordered list in a web browser</vt:lpstr>
      <vt:lpstr>An ordered list that is continued</vt:lpstr>
      <vt:lpstr>The ordered list in a web browser</vt:lpstr>
      <vt:lpstr>Ordered lists nested within an unordered list</vt:lpstr>
      <vt:lpstr>The nested lists in a web browser</vt:lpstr>
      <vt:lpstr>HTML for a description list</vt:lpstr>
      <vt:lpstr>The description list in a web browser</vt:lpstr>
      <vt:lpstr>Properties for formatting unordered lists</vt:lpstr>
      <vt:lpstr>HTML for two unordered lists</vt:lpstr>
      <vt:lpstr>The bullet changes in a web browser</vt:lpstr>
      <vt:lpstr>Common values for the list-style-type property  of an ordered list</vt:lpstr>
      <vt:lpstr>HTML for an ordered list</vt:lpstr>
      <vt:lpstr>The ordered list changes in a web browser</vt:lpstr>
      <vt:lpstr>HTML for an unordered list that will be aligned</vt:lpstr>
      <vt:lpstr>The aligned list items in a web browser</vt:lpstr>
      <vt:lpstr>Four attributes of the &lt;a&gt; element</vt:lpstr>
      <vt:lpstr>A text link, an image link, and a text link  with a title attribute</vt:lpstr>
      <vt:lpstr>The text and image links in a web browser</vt:lpstr>
      <vt:lpstr>Accessibility guidelines</vt:lpstr>
      <vt:lpstr>Common CSS pseudo-classes for formatting links</vt:lpstr>
      <vt:lpstr>The property for removing underlines</vt:lpstr>
      <vt:lpstr>The HTML for three links</vt:lpstr>
      <vt:lpstr>The links in a web browser with the focus  on the third link</vt:lpstr>
      <vt:lpstr>Accessibility guideline for :hover and :focus</vt:lpstr>
      <vt:lpstr>The HTML for a link that loads a web page  into a new window or tab</vt:lpstr>
      <vt:lpstr>The murach.com home page in a new tab</vt:lpstr>
      <vt:lpstr>A web page that links to topics on the same page</vt:lpstr>
      <vt:lpstr>The page when the sixth link is clicked</vt:lpstr>
      <vt:lpstr>Linking to placeholders on a page</vt:lpstr>
      <vt:lpstr>Common media types</vt:lpstr>
      <vt:lpstr>A link that displays a PDF file in a new window</vt:lpstr>
      <vt:lpstr>A link that plays a PowerPoint slide show</vt:lpstr>
      <vt:lpstr>A web page with links for email and phone calls</vt:lpstr>
      <vt:lpstr>Email and phone links</vt:lpstr>
      <vt:lpstr>A vertical navigation menu</vt:lpstr>
      <vt:lpstr>The HTML for the navigation menu</vt:lpstr>
      <vt:lpstr>The CSS for the navigation menu</vt:lpstr>
      <vt:lpstr>Two horizontal navigation menus</vt:lpstr>
      <vt:lpstr>The HTML for the navigation menus</vt:lpstr>
      <vt:lpstr>The CSS for the first navigation menu</vt:lpstr>
      <vt:lpstr>The CSS for the second navigation menu</vt:lpstr>
      <vt:lpstr>A 2-tier navigation menu</vt:lpstr>
      <vt:lpstr>The HTML for the menus</vt:lpstr>
      <vt:lpstr>The CSS for the operation of the 2-tier menu</vt:lpstr>
      <vt:lpstr>A 3-tier navigation menu</vt:lpstr>
      <vt:lpstr>The HTML for the 3-tier menu</vt:lpstr>
      <vt:lpstr>The HTML for the 3-tier menu (continued)</vt:lpstr>
      <vt:lpstr>The CSS for the operation of the 3-tier menu</vt:lpstr>
      <vt:lpstr>The CSS for formatting the 3-tier menu</vt:lpstr>
      <vt:lpstr>Short 7-1 Start an email</vt:lpstr>
      <vt:lpstr>Short 7-2 Create a vertical navigation menu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Bethany Cabrera</dc:creator>
  <cp:lastModifiedBy>Anne Boehm</cp:lastModifiedBy>
  <cp:revision>12</cp:revision>
  <cp:lastPrinted>2016-01-14T23:03:16Z</cp:lastPrinted>
  <dcterms:created xsi:type="dcterms:W3CDTF">2021-11-02T16:40:35Z</dcterms:created>
  <dcterms:modified xsi:type="dcterms:W3CDTF">2021-11-03T16:43:52Z</dcterms:modified>
</cp:coreProperties>
</file>